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62" r:id="rId2"/>
    <p:sldId id="256" r:id="rId3"/>
    <p:sldId id="283" r:id="rId4"/>
    <p:sldId id="284" r:id="rId5"/>
    <p:sldId id="286" r:id="rId6"/>
    <p:sldId id="330" r:id="rId7"/>
    <p:sldId id="332" r:id="rId8"/>
    <p:sldId id="287" r:id="rId9"/>
    <p:sldId id="260" r:id="rId10"/>
    <p:sldId id="276" r:id="rId11"/>
    <p:sldId id="277" r:id="rId12"/>
    <p:sldId id="278" r:id="rId13"/>
    <p:sldId id="331" r:id="rId14"/>
    <p:sldId id="279" r:id="rId15"/>
    <p:sldId id="302" r:id="rId16"/>
    <p:sldId id="303" r:id="rId17"/>
    <p:sldId id="261" r:id="rId18"/>
    <p:sldId id="333" r:id="rId19"/>
    <p:sldId id="334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2974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0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139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59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05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57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46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26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92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47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forms.gle/z4uUg3sW6pwvxXrF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tiff"/><Relationship Id="rId7" Type="http://schemas.openxmlformats.org/officeDocument/2006/relationships/image" Target="../media/image8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13BD8qKeT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seeing-theory.brown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forms.gle/1D9uzu5VTrjNqDQK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hyperlink" Target="https://www.nature.com/collections/prbfkwmwvz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YB4Sk7BJdat4Rtf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02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Conditional Probability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578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surveyed 478 elementary school students and asked whether their primary goal was to get good grades, to be popular, or to be good at sports.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table: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(Sports) = 90/478 = 0.188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(Girl) = 251/478 = 0.525</a:t>
            </a:r>
            <a:endParaRPr lang="en-US" altLang="ko-KR" i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 and Girl) = 30/478 = 0.063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 | Girl) = Probability of Sports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given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Girl = 30/251 = 0.120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P(Sports and Girl) / P(Girl) = (30/478)  /  (251/478) = 0.063 / 0.525 = 0.120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02" y="1892301"/>
            <a:ext cx="4346989" cy="2127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813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General Multiplication Rule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Reminder: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5 (Multiplication rule).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independent. 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Now, this is its general form: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 makes sense: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Sports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x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Sports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|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251/487 x 30/251 = 30/487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000821"/>
              </a:xfrm>
              <a:prstGeom prst="rect">
                <a:avLst/>
              </a:prstGeom>
              <a:blipFill rotWithShape="0">
                <a:blip r:embed="rId7"/>
                <a:stretch>
                  <a:fillRect l="-343" b="-10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715" y="4024496"/>
            <a:ext cx="4346989" cy="2127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Independence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Events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are independent if and only if: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Thus, if A and B are independent,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Independence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 Disjoint 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Disjoint: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0: the events cannot happen simultaneously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Independence: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occurrence of A does not change the probability of B,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831818"/>
              </a:xfrm>
              <a:prstGeom prst="rect">
                <a:avLst/>
              </a:prstGeom>
              <a:blipFill rotWithShape="0">
                <a:blip r:embed="rId7"/>
                <a:stretch>
                  <a:fillRect l="-343" b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07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0AAF75-61B2-7E45-A6D7-55EB033D8D57}"/>
              </a:ext>
            </a:extLst>
          </p:cNvPr>
          <p:cNvSpPr/>
          <p:nvPr/>
        </p:nvSpPr>
        <p:spPr>
          <a:xfrm>
            <a:off x="3982472" y="2986053"/>
            <a:ext cx="422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7"/>
              </a:rPr>
              <a:t>https://forms.gle/z4uUg3sW6pwvxXrFA</a:t>
            </a:r>
            <a:r>
              <a:rPr lang="ko-KR" altLang="en-US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0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44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Reversing the Conditioning and Bayes’ Rule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502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we have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can we calculate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from it?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calculate it, we need to know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Because of this: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</m:oMath>
                </a14:m>
                <a:endParaRPr lang="en-US" altLang="ko-KR" sz="10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then remember this: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we can express the equation like the following: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𝐁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where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can be expressed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𝐜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sup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𝐜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Therefore, </a:t>
                </a: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5027658"/>
              </a:xfrm>
              <a:prstGeom prst="rect">
                <a:avLst/>
              </a:prstGeom>
              <a:blipFill>
                <a:blip r:embed="rId7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l="2399" t="6537"/>
          <a:stretch/>
        </p:blipFill>
        <p:spPr>
          <a:xfrm>
            <a:off x="4238933" y="3502874"/>
            <a:ext cx="5015482" cy="884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944" y="5697502"/>
            <a:ext cx="4055730" cy="63840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87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Practice: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7" y="989045"/>
            <a:ext cx="10630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(test+ | disease) = 0.8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b="0" dirty="0">
                <a:latin typeface="Seravek Light" charset="0"/>
                <a:ea typeface="Seravek Light" charset="0"/>
                <a:cs typeface="Seravek Light" charset="0"/>
              </a:rPr>
              <a:t>(disease | test+) = 0.1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is this possible? In which cases (e.g., what numbers or ratio of P(test+) and P(disease)), can this happen?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F2F53-395D-E448-B236-5D4B1D5FFB0B}"/>
                  </a:ext>
                </a:extLst>
              </p:cNvPr>
              <p:cNvSpPr/>
              <p:nvPr/>
            </p:nvSpPr>
            <p:spPr>
              <a:xfrm>
                <a:off x="1403917" y="2863048"/>
                <a:ext cx="2675989" cy="679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F2F53-395D-E448-B236-5D4B1D5FF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917" y="2863048"/>
                <a:ext cx="2675989" cy="679032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B750730-0120-0F49-A60C-05ECB2861140}"/>
                  </a:ext>
                </a:extLst>
              </p:cNvPr>
              <p:cNvSpPr/>
              <p:nvPr/>
            </p:nvSpPr>
            <p:spPr>
              <a:xfrm>
                <a:off x="4762785" y="2860311"/>
                <a:ext cx="3358868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+</m:t>
                          </m:r>
                        </m:e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B750730-0120-0F49-A60C-05ECB2861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85" y="2860311"/>
                <a:ext cx="3358868" cy="679032"/>
              </a:xfrm>
              <a:prstGeom prst="rect">
                <a:avLst/>
              </a:prstGeom>
              <a:blipFill>
                <a:blip r:embed="rId7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EEE6DB-566E-704C-9583-63D75907E02D}"/>
                  </a:ext>
                </a:extLst>
              </p:cNvPr>
              <p:cNvSpPr/>
              <p:nvPr/>
            </p:nvSpPr>
            <p:spPr>
              <a:xfrm>
                <a:off x="4762785" y="3696430"/>
                <a:ext cx="2290307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+|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EEE6DB-566E-704C-9583-63D75907E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85" y="3696430"/>
                <a:ext cx="2290307" cy="679032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82C362-BE76-BB45-9DF3-E2ABA6878307}"/>
                  </a:ext>
                </a:extLst>
              </p:cNvPr>
              <p:cNvSpPr/>
              <p:nvPr/>
            </p:nvSpPr>
            <p:spPr>
              <a:xfrm>
                <a:off x="5451940" y="4521398"/>
                <a:ext cx="1587358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0.8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.1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82C362-BE76-BB45-9DF3-E2ABA6878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40" y="4521398"/>
                <a:ext cx="1587358" cy="679032"/>
              </a:xfrm>
              <a:prstGeom prst="rect">
                <a:avLst/>
              </a:prstGeom>
              <a:blipFill>
                <a:blip r:embed="rId9"/>
                <a:stretch>
                  <a:fillRect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텍스트 상자 13">
            <a:extLst>
              <a:ext uri="{FF2B5EF4-FFF2-40B4-BE49-F238E27FC236}">
                <a16:creationId xmlns:a16="http://schemas.microsoft.com/office/drawing/2014/main" id="{3002BBF8-892F-414D-9C35-7582BBFE6B1A}"/>
              </a:ext>
            </a:extLst>
          </p:cNvPr>
          <p:cNvSpPr txBox="1"/>
          <p:nvPr/>
        </p:nvSpPr>
        <p:spPr>
          <a:xfrm>
            <a:off x="1136287" y="5396210"/>
            <a:ext cx="10630333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Too many test positive when the disease prevalence is low..  Is this a good test?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8B0A99-C832-5E46-8241-47DC88D3DDD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animBg="1"/>
      <p:bldP spid="16" grpId="0"/>
      <p:bldP spid="17" grpId="0"/>
      <p:bldP spid="18" grpId="0"/>
      <p:bldP spid="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63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</a:rPr>
              <a:t>A good video on Bayes’ theorem</a:t>
            </a:r>
            <a:endParaRPr lang="ko-KR" altLang="en-US" sz="2800" dirty="0">
              <a:latin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77432" y="931944"/>
            <a:ext cx="403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https://www.youtube.com/watch?v=R13BD8qKeTg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505" y="1292293"/>
            <a:ext cx="5774874" cy="167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762782" y="3979620"/>
                <a:ext cx="267598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accent4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82" y="3979620"/>
                <a:ext cx="2675989" cy="6790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317744" y="3960958"/>
                <a:ext cx="267598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70C0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rgbClr val="0070C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rgbClr val="0070C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4" y="3960958"/>
                <a:ext cx="2675989" cy="6790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텍스트 상자 19"/>
          <p:cNvSpPr txBox="1"/>
          <p:nvPr/>
        </p:nvSpPr>
        <p:spPr>
          <a:xfrm>
            <a:off x="1303721" y="3447718"/>
            <a:ext cx="3728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First test result came out to be positive: 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6250173" y="3447718"/>
            <a:ext cx="4917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the second test results came out to be positive again,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303721" y="4742627"/>
            <a:ext cx="197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Best </a:t>
            </a:r>
            <a:r>
              <a:rPr kumimoji="1" lang="en-US" altLang="ko-KR" sz="16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prevalence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6250173" y="4742627"/>
            <a:ext cx="4895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Best </a:t>
            </a:r>
            <a:r>
              <a:rPr kumimoji="1" lang="en-US" altLang="ko-KR" sz="1600" i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) 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this time: </a:t>
            </a:r>
            <a:r>
              <a:rPr kumimoji="1" lang="en-US" altLang="ko-KR" sz="1600" i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|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from the first test result</a:t>
            </a:r>
          </a:p>
          <a:p>
            <a:endParaRPr kumimoji="1"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Then, 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|</a:t>
            </a:r>
            <a:r>
              <a:rPr kumimoji="1" lang="en-US" altLang="ko-KR" sz="1600" b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becomes much higher than the first time. 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69C409-393F-8442-BF96-AD51A1FF0C8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2" grpId="0"/>
      <p:bldP spid="23" grpId="0"/>
      <p:bldP spid="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Picturing Probability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1963230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Venn Diagrams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755" y="1098013"/>
            <a:ext cx="2658165" cy="17697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755" y="3753995"/>
            <a:ext cx="2658165" cy="192990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433931" y="989045"/>
            <a:ext cx="4163087" cy="4938812"/>
            <a:chOff x="6433931" y="989045"/>
            <a:chExt cx="4163087" cy="493881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6590" y="1098013"/>
              <a:ext cx="3050428" cy="4829844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6433931" y="989045"/>
              <a:ext cx="1002967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14325" indent="-314325">
                <a:lnSpc>
                  <a:spcPct val="16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Trees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37B6A-9E79-EC48-9817-535A9DF9122A}"/>
              </a:ext>
            </a:extLst>
          </p:cNvPr>
          <p:cNvSpPr/>
          <p:nvPr/>
        </p:nvSpPr>
        <p:spPr>
          <a:xfrm>
            <a:off x="545263" y="2413337"/>
            <a:ext cx="6872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000" dirty="0">
                <a:latin typeface="Seravek Light" panose="020B0503040000020004" pitchFamily="34" charset="0"/>
              </a:rPr>
              <a:t>Visit </a:t>
            </a:r>
            <a:r>
              <a:rPr lang="en-US" altLang="ko-Kore-KR" sz="2000" dirty="0">
                <a:latin typeface="Seravek Light" panose="020B0503040000020004" pitchFamily="34" charset="0"/>
                <a:hlinkClick r:id="rId7"/>
              </a:rPr>
              <a:t>h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  <a:hlinkClick r:id="rId7"/>
              </a:rPr>
              <a:t>ttps://seeing-theory.brown.edu</a:t>
            </a: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r>
              <a:rPr lang="en-US" altLang="ko-Kore-KR" sz="2000" dirty="0">
                <a:latin typeface="Seravek Light" panose="020B0503040000020004" pitchFamily="34" charset="0"/>
              </a:rPr>
              <a:t>and run Ch.1 Chance Event and Ch.2 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11690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37B6A-9E79-EC48-9817-535A9DF9122A}"/>
              </a:ext>
            </a:extLst>
          </p:cNvPr>
          <p:cNvSpPr/>
          <p:nvPr/>
        </p:nvSpPr>
        <p:spPr>
          <a:xfrm>
            <a:off x="2659661" y="2956912"/>
            <a:ext cx="6872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b="1" dirty="0">
                <a:latin typeface="Seravek Light" panose="020B0503040000020004" pitchFamily="34" charset="0"/>
                <a:hlinkClick r:id="rId7"/>
              </a:rPr>
              <a:t>https://forms.gle/1D9uzu5VTrjNqDQK8</a:t>
            </a:r>
            <a:r>
              <a:rPr lang="ko-KR" altLang="en-US" sz="2000" b="1" dirty="0">
                <a:latin typeface="Seravek Light" panose="020B0503040000020004" pitchFamily="34" charset="0"/>
              </a:rPr>
              <a:t> </a:t>
            </a:r>
            <a:endParaRPr lang="en-US" altLang="ko-Kore-KR" sz="2000" b="1" dirty="0">
              <a:latin typeface="Seravek Light" panose="020B05030400000200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45EA2-F757-8A49-B0EC-7B7FA07EACA2}"/>
              </a:ext>
            </a:extLst>
          </p:cNvPr>
          <p:cNvSpPr/>
          <p:nvPr/>
        </p:nvSpPr>
        <p:spPr>
          <a:xfrm>
            <a:off x="216491" y="222608"/>
            <a:ext cx="1612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3430" y="2120740"/>
            <a:ext cx="29451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14: Randomness and Probability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Terms: Trial, outcome/event, sample space (</a:t>
                </a:r>
                <a14:m>
                  <m:oMath xmlns:m="http://schemas.openxmlformats.org/officeDocument/2006/math">
                    <m:r>
                      <a:rPr lang="en-US" altLang="ko-KR" b="1" i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Law of large numbers (LLN)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Five basic rules of probability: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disjoint (or mutually exclusive),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independent. 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15: Probability rules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General addition rule: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General multiplication rule: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Bayes’ Rule: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blipFill rotWithShape="0">
                <a:blip r:embed="rId7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683" y="5766856"/>
            <a:ext cx="4055730" cy="6384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8576" y="3429000"/>
                <a:ext cx="9108456" cy="2113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76" y="3429000"/>
                <a:ext cx="9108456" cy="2113271"/>
              </a:xfrm>
              <a:prstGeom prst="rect">
                <a:avLst/>
              </a:prstGeom>
              <a:blipFill>
                <a:blip r:embed="rId6"/>
                <a:stretch>
                  <a:fillRect l="-417" b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4">
            <a:extLst>
              <a:ext uri="{FF2B5EF4-FFF2-40B4-BE49-F238E27FC236}">
                <a16:creationId xmlns:a16="http://schemas.microsoft.com/office/drawing/2014/main" id="{F5CA528D-B365-0E42-B9CE-35DEE23451CC}"/>
              </a:ext>
            </a:extLst>
          </p:cNvPr>
          <p:cNvSpPr txBox="1"/>
          <p:nvPr/>
        </p:nvSpPr>
        <p:spPr>
          <a:xfrm>
            <a:off x="1148576" y="988584"/>
            <a:ext cx="8294387" cy="206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73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 phenomena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Refers to a situations where we know what kinds of outcomes can possibly occur, but don’t know which particular outcome will happen</a:t>
                </a:r>
                <a:r>
                  <a:rPr lang="en-US" altLang="ko-KR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Trial: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Each occasion when we observe a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Outcome/Event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value of the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Sample space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all possible outcomes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red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green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yellow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HT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TT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blipFill rotWithShape="0">
                <a:blip r:embed="rId6"/>
                <a:stretch>
                  <a:fillRect l="-343" b="-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9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Law of Large Numbers (LLN)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we repeat a random process over and over, the proportion of times that an event occurs settle down to one number, which is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probability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event.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key assumption of LLN: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changes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random phenomena over the repeats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(all the events should be independent): an event doesn’t influence the outcomes of others.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tells us nothing about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“short-run”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behavior. And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long run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really long.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expect the probability tells you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short-term trend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something. </a:t>
            </a:r>
          </a:p>
        </p:txBody>
      </p:sp>
    </p:spTree>
    <p:extLst>
      <p:ext uri="{BB962C8B-B14F-4D97-AF65-F5344CB8AC3E}">
        <p14:creationId xmlns:p14="http://schemas.microsoft.com/office/powerpoint/2010/main" val="4537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Law of Large Numbers (LLN)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F23DB-9BCA-A247-92E0-7B726F17B4A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40D88-C7C1-C642-90EF-6E31A8A2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832" y="935619"/>
            <a:ext cx="6025134" cy="368069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567D1-7D83-3340-B006-D718359C6C01}"/>
              </a:ext>
            </a:extLst>
          </p:cNvPr>
          <p:cNvGrpSpPr/>
          <p:nvPr/>
        </p:nvGrpSpPr>
        <p:grpSpPr>
          <a:xfrm>
            <a:off x="3456432" y="1024128"/>
            <a:ext cx="2075676" cy="2298192"/>
            <a:chOff x="3456432" y="1024128"/>
            <a:chExt cx="2075676" cy="22981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FB80DD-5522-F44B-9986-CFA154F3378D}"/>
                </a:ext>
              </a:extLst>
            </p:cNvPr>
            <p:cNvSpPr/>
            <p:nvPr/>
          </p:nvSpPr>
          <p:spPr>
            <a:xfrm>
              <a:off x="3456432" y="1024128"/>
              <a:ext cx="782501" cy="22981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7219A8-A5C2-5A47-9F0B-04236737EECA}"/>
                </a:ext>
              </a:extLst>
            </p:cNvPr>
            <p:cNvSpPr/>
            <p:nvPr/>
          </p:nvSpPr>
          <p:spPr>
            <a:xfrm>
              <a:off x="4238933" y="1024128"/>
              <a:ext cx="12931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Highly variable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F1203D-AEBA-6A44-AF51-2A0732E85DC5}"/>
              </a:ext>
            </a:extLst>
          </p:cNvPr>
          <p:cNvSpPr/>
          <p:nvPr/>
        </p:nvSpPr>
        <p:spPr>
          <a:xfrm>
            <a:off x="967826" y="4739254"/>
            <a:ext cx="10986430" cy="162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Many people forget this and overinterpret results from small samples: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Law of small numbers </a:t>
            </a: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(Tversky and Kahneman)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One of the major sources for the recent replication crisis!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https://www.nature.com/collections/prbfkwmwvz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63F38-B081-914D-A0A9-1F9C40BFC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035" y="5286201"/>
            <a:ext cx="4019162" cy="29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5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F23DB-9BCA-A247-92E0-7B726F17B4A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CA2DE3-C1E3-4F4B-8CD3-6A39DD9E976A}"/>
              </a:ext>
            </a:extLst>
          </p:cNvPr>
          <p:cNvSpPr/>
          <p:nvPr/>
        </p:nvSpPr>
        <p:spPr>
          <a:xfrm>
            <a:off x="4111354" y="2782669"/>
            <a:ext cx="396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https://forms.gle/KYB4Sk7BJdat4Rtf6</a:t>
            </a:r>
            <a:r>
              <a:rPr lang="ko-KR" altLang="en-US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6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75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Rules of formal probability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1.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any event A,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2.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set of all possible outcomes of a trial must have probability 1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3.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𝐀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probability of an event not occurring is 1 minus the probability that it occurs.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4 (Addition rule).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disjoint (or mutually exclusive).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5 (Multiplication rule).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independent. </a:t>
                </a: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blipFill rotWithShape="0">
                <a:blip r:embed="rId6"/>
                <a:stretch>
                  <a:fillRect l="-343" t="-5459" b="-15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General Addition Rules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7" y="989045"/>
                <a:ext cx="8632864" cy="513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Example: Survey of college students: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56% live on campus, 62% have a campus meal plan, and 42% do both. 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What’s the probability of “living on campus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or having a campus meal plan”?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𝐋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𝑎𝑛𝑑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𝐌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0.56+0.62-0.42 = 0.76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What’s the probability of “living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off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campus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not having a campus meal plan”?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=1 −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𝑎𝑛𝑑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0.24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General Addition Rules: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𝐀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𝑎𝑛𝑑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𝐁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8632864" cy="5131789"/>
              </a:xfrm>
              <a:prstGeom prst="rect">
                <a:avLst/>
              </a:prstGeom>
              <a:blipFill rotWithShape="0">
                <a:blip r:embed="rId7"/>
                <a:stretch>
                  <a:fillRect l="-423" b="-7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1582</Words>
  <Application>Microsoft Macintosh PowerPoint</Application>
  <PresentationFormat>와이드스크린</PresentationFormat>
  <Paragraphs>192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176</cp:revision>
  <dcterms:created xsi:type="dcterms:W3CDTF">2017-08-24T21:55:02Z</dcterms:created>
  <dcterms:modified xsi:type="dcterms:W3CDTF">2022-03-29T15:43:33Z</dcterms:modified>
</cp:coreProperties>
</file>